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handoutMasterIdLst>
    <p:handoutMasterId r:id="rId16"/>
  </p:handoutMasterIdLst>
  <p:sldIdLst>
    <p:sldId id="265" r:id="rId2"/>
    <p:sldId id="266" r:id="rId3"/>
    <p:sldId id="280" r:id="rId4"/>
    <p:sldId id="281" r:id="rId5"/>
    <p:sldId id="282" r:id="rId6"/>
    <p:sldId id="283" r:id="rId7"/>
    <p:sldId id="284" r:id="rId8"/>
    <p:sldId id="288" r:id="rId9"/>
    <p:sldId id="287" r:id="rId10"/>
    <p:sldId id="289" r:id="rId11"/>
    <p:sldId id="286" r:id="rId12"/>
    <p:sldId id="285" r:id="rId13"/>
    <p:sldId id="290" r:id="rId14"/>
  </p:sldIdLst>
  <p:sldSz cx="9144000" cy="6858000" type="screen4x3"/>
  <p:notesSz cx="6858000" cy="9144000"/>
  <p:defaultTextStyle>
    <a:defPPr>
      <a:defRPr lang="es-MX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4" autoAdjust="0"/>
    <p:restoredTop sz="94660"/>
  </p:normalViewPr>
  <p:slideViewPr>
    <p:cSldViewPr>
      <p:cViewPr>
        <p:scale>
          <a:sx n="71" d="100"/>
          <a:sy n="71" d="100"/>
        </p:scale>
        <p:origin x="-696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35" d="100"/>
          <a:sy n="35" d="100"/>
        </p:scale>
        <p:origin x="-154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probab%20y%20est\trabajos%20ex.c\porbabilidad%20y%20estad&#237;stica%20PABLO%20FRANCISCO%20LOPEZ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MX"/>
              <a:t>Diagrama de barras</a:t>
            </a:r>
          </a:p>
        </c:rich>
      </c:tx>
      <c:layout>
        <c:manualLayout>
          <c:xMode val="edge"/>
          <c:yMode val="edge"/>
          <c:x val="0.35695629551215907"/>
          <c:y val="4.0650567877317863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5485603996483341"/>
          <c:y val="0.22357812332524821"/>
          <c:w val="0.80840102218930099"/>
          <c:h val="0.520327268829667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f.i.</c:v>
                </c:pt>
              </c:strCache>
            </c:strRef>
          </c:tx>
          <c:spPr>
            <a:solidFill>
              <a:srgbClr val="FF0000"/>
            </a:solidFill>
            <a:ln w="25400">
              <a:solidFill>
                <a:srgbClr val="0000FF"/>
              </a:solidFill>
              <a:prstDash val="solid"/>
            </a:ln>
          </c:spPr>
          <c:invertIfNegative val="0"/>
          <c:val>
            <c:numRef>
              <c:f>Hoja1!$B$2:$B$11</c:f>
              <c:numCache>
                <c:formatCode>General</c:formatCode>
                <c:ptCount val="10"/>
                <c:pt idx="0">
                  <c:v>2</c:v>
                </c:pt>
                <c:pt idx="1">
                  <c:v>3</c:v>
                </c:pt>
                <c:pt idx="2">
                  <c:v>3</c:v>
                </c:pt>
                <c:pt idx="3">
                  <c:v>9</c:v>
                </c:pt>
                <c:pt idx="4">
                  <c:v>12</c:v>
                </c:pt>
                <c:pt idx="5">
                  <c:v>9</c:v>
                </c:pt>
                <c:pt idx="6">
                  <c:v>6</c:v>
                </c:pt>
                <c:pt idx="7">
                  <c:v>3</c:v>
                </c:pt>
                <c:pt idx="8">
                  <c:v>1</c:v>
                </c:pt>
                <c:pt idx="9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9216256"/>
        <c:axId val="134575744"/>
      </c:barChart>
      <c:catAx>
        <c:axId val="1092162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MX"/>
                  <a:t>CALIFICACIONES (VARIABLE)</a:t>
                </a:r>
              </a:p>
            </c:rich>
          </c:tx>
          <c:layout>
            <c:manualLayout>
              <c:xMode val="edge"/>
              <c:yMode val="edge"/>
              <c:x val="0.50656297819004636"/>
              <c:y val="0.85366192542367658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s-MX"/>
          </a:p>
        </c:txPr>
        <c:crossAx val="1345757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4575744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s-MX"/>
                  <a:t>FRECUENCIA ABSOLUTA</a:t>
                </a:r>
              </a:p>
            </c:rich>
          </c:tx>
          <c:layout>
            <c:manualLayout>
              <c:xMode val="edge"/>
              <c:yMode val="edge"/>
              <c:x val="4.1994858295548054E-2"/>
              <c:y val="0.19512272581112586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s-MX"/>
          </a:p>
        </c:txPr>
        <c:crossAx val="109216256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gradFill rotWithShape="1">
      <a:gsLst>
        <a:gs pos="0">
          <a:schemeClr val="accent1">
            <a:tint val="50000"/>
            <a:satMod val="300000"/>
          </a:schemeClr>
        </a:gs>
        <a:gs pos="35000">
          <a:schemeClr val="accent1">
            <a:tint val="37000"/>
            <a:satMod val="300000"/>
          </a:schemeClr>
        </a:gs>
        <a:gs pos="100000">
          <a:schemeClr val="accent1">
            <a:tint val="15000"/>
            <a:satMod val="350000"/>
          </a:schemeClr>
        </a:gs>
      </a:gsLst>
      <a:lin ang="16200000" scaled="1"/>
    </a:gradFill>
    <a:ln w="9525" cap="flat" cmpd="sng" algn="ctr">
      <a:solidFill>
        <a:schemeClr val="accent1">
          <a:shade val="95000"/>
          <a:satMod val="105000"/>
        </a:scheme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s-MX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EABD237-2B21-4935-9FF9-62C89B15DD26}" type="datetimeFigureOut">
              <a:rPr lang="es-MX"/>
              <a:pPr>
                <a:defRPr/>
              </a:pPr>
              <a:t>25/06/2016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4FBC88D-67EF-46CE-B609-022E8FDC6B2A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693675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A3C2117-13CD-4A89-AD9C-3AC672B4415E}" type="datetimeFigureOut">
              <a:rPr lang="en-CA"/>
              <a:pPr>
                <a:defRPr/>
              </a:pPr>
              <a:t>25/06/2016</a:t>
            </a:fld>
            <a:endParaRPr lang="en-CA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CA" noProof="0" smtClean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n-CA" noProof="0" smtClean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6D125248-814F-4ACE-A87D-34C1876BC177}" type="slidenum">
              <a:rPr lang="en-CA"/>
              <a:pPr>
                <a:defRPr/>
              </a:pPr>
              <a:t>‹Nº›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264290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7 Imagen" descr="Imagen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10"/>
          <p:cNvSpPr/>
          <p:nvPr/>
        </p:nvSpPr>
        <p:spPr>
          <a:xfrm>
            <a:off x="990600" y="1017588"/>
            <a:ext cx="7178675" cy="483076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11"/>
          <p:cNvSpPr/>
          <p:nvPr/>
        </p:nvSpPr>
        <p:spPr>
          <a:xfrm>
            <a:off x="990600" y="1009650"/>
            <a:ext cx="7180263" cy="4832350"/>
          </a:xfrm>
          <a:prstGeom prst="rect">
            <a:avLst/>
          </a:prstGeom>
          <a:blipFill dpi="0" rotWithShape="1">
            <a:blip r:embed="rId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88" y="5357813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F1111C-DC62-4C06-9A1F-D3DF7E248196}" type="datetimeFigureOut">
              <a:rPr lang="es-MX"/>
              <a:pPr>
                <a:defRPr/>
              </a:pPr>
              <a:t>25/06/2016</a:t>
            </a:fld>
            <a:endParaRPr lang="es-MX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750" y="5357813"/>
            <a:ext cx="50339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475" y="5357813"/>
            <a:ext cx="554038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5B05D93E-120E-43F5-8811-EA6A711CDB64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40637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6086475"/>
            <a:ext cx="1743075" cy="7715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</p:pic>
      <p:pic>
        <p:nvPicPr>
          <p:cNvPr id="5" name="Picture 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87313"/>
            <a:ext cx="1225550" cy="893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9 Conector recto"/>
          <p:cNvCxnSpPr/>
          <p:nvPr userDrawn="1"/>
        </p:nvCxnSpPr>
        <p:spPr>
          <a:xfrm>
            <a:off x="395288" y="1125538"/>
            <a:ext cx="799306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10 CuadroTexto"/>
          <p:cNvSpPr txBox="1">
            <a:spLocks noChangeArrowheads="1"/>
          </p:cNvSpPr>
          <p:nvPr userDrawn="1"/>
        </p:nvSpPr>
        <p:spPr bwMode="auto">
          <a:xfrm>
            <a:off x="1543050" y="620713"/>
            <a:ext cx="59769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s-MX" smtClean="0">
                <a:solidFill>
                  <a:srgbClr val="E36D61"/>
                </a:solidFill>
              </a:rPr>
              <a:t>	</a:t>
            </a:r>
            <a:r>
              <a:rPr lang="es-MX" sz="2800" smtClean="0">
                <a:solidFill>
                  <a:srgbClr val="E36D61"/>
                </a:solidFill>
                <a:latin typeface="Garamond" panose="02020404030301010803" pitchFamily="18" charset="0"/>
              </a:rPr>
              <a:t>Escuela Superior de Tlahuelilpan</a:t>
            </a:r>
          </a:p>
          <a:p>
            <a:pPr algn="ctr">
              <a:defRPr/>
            </a:pPr>
            <a:r>
              <a:rPr lang="es-MX" sz="2000" smtClean="0">
                <a:solidFill>
                  <a:srgbClr val="E36D61"/>
                </a:solidFill>
                <a:latin typeface="Garamond" panose="02020404030301010803" pitchFamily="18" charset="0"/>
              </a:rPr>
              <a:t>Área Académica de Ingenierías</a:t>
            </a:r>
          </a:p>
        </p:txBody>
      </p:sp>
      <p:pic>
        <p:nvPicPr>
          <p:cNvPr id="8" name="Picture 13"/>
          <p:cNvPicPr>
            <a:picLocks noChangeAspect="1" noChangeArrowheads="1"/>
          </p:cNvPicPr>
          <p:nvPr userDrawn="1"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269374"/>
            <a:ext cx="648072" cy="751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768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6086475"/>
            <a:ext cx="1743075" cy="7715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</p:pic>
      <p:pic>
        <p:nvPicPr>
          <p:cNvPr id="5" name="Picture 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87313"/>
            <a:ext cx="1225550" cy="893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9 Conector recto"/>
          <p:cNvCxnSpPr/>
          <p:nvPr userDrawn="1"/>
        </p:nvCxnSpPr>
        <p:spPr>
          <a:xfrm>
            <a:off x="395288" y="1125538"/>
            <a:ext cx="799306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10 CuadroTexto"/>
          <p:cNvSpPr txBox="1">
            <a:spLocks noChangeArrowheads="1"/>
          </p:cNvSpPr>
          <p:nvPr userDrawn="1"/>
        </p:nvSpPr>
        <p:spPr bwMode="auto">
          <a:xfrm>
            <a:off x="1574800" y="692150"/>
            <a:ext cx="59769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s-MX" smtClean="0">
                <a:solidFill>
                  <a:srgbClr val="E36D61"/>
                </a:solidFill>
              </a:rPr>
              <a:t>	</a:t>
            </a:r>
            <a:r>
              <a:rPr lang="es-MX" sz="2800" smtClean="0">
                <a:solidFill>
                  <a:srgbClr val="E36D61"/>
                </a:solidFill>
                <a:latin typeface="Garamond" panose="02020404030301010803" pitchFamily="18" charset="0"/>
              </a:rPr>
              <a:t>Escuela Superior de Tlahuelilpan</a:t>
            </a:r>
          </a:p>
          <a:p>
            <a:pPr algn="ctr">
              <a:defRPr/>
            </a:pPr>
            <a:r>
              <a:rPr lang="es-MX" sz="2000" smtClean="0">
                <a:solidFill>
                  <a:srgbClr val="E36D61"/>
                </a:solidFill>
                <a:latin typeface="Garamond" panose="02020404030301010803" pitchFamily="18" charset="0"/>
              </a:rPr>
              <a:t>Área Académica de Ingenierías</a:t>
            </a:r>
          </a:p>
        </p:txBody>
      </p:sp>
      <p:pic>
        <p:nvPicPr>
          <p:cNvPr id="8" name="Picture 13"/>
          <p:cNvPicPr>
            <a:picLocks noChangeAspect="1" noChangeArrowheads="1"/>
          </p:cNvPicPr>
          <p:nvPr userDrawn="1"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269374"/>
            <a:ext cx="648072" cy="751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43075" y="1772816"/>
            <a:ext cx="5178779" cy="440266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645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FD22F-67CE-42C7-A04B-041E97353BCE}" type="datetimeFigureOut">
              <a:rPr lang="es-MX"/>
              <a:pPr>
                <a:defRPr/>
              </a:pPr>
              <a:t>25/06/2016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B60E6-F95A-4FFB-B65C-5DD60E301FB8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20343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A662C-5E6F-47A2-BC2F-C33A1A1EC0E6}" type="datetimeFigureOut">
              <a:rPr lang="es-MX"/>
              <a:pPr>
                <a:defRPr/>
              </a:pPr>
              <a:t>25/06/2016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44D85-BD82-4C26-B964-41D0FB8F594D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46217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82B3B-27FB-467A-A771-3971DE26C116}" type="datetimeFigureOut">
              <a:rPr lang="es-MX"/>
              <a:pPr>
                <a:defRPr/>
              </a:pPr>
              <a:t>25/06/2016</a:t>
            </a:fld>
            <a:endParaRPr lang="es-MX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928E2-E3A1-4237-9229-0421909C9352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47747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81200-A163-4BDA-865F-F99C459F0DEE}" type="datetimeFigureOut">
              <a:rPr lang="es-MX"/>
              <a:pPr>
                <a:defRPr/>
              </a:pPr>
              <a:t>25/06/2016</a:t>
            </a:fld>
            <a:endParaRPr lang="es-MX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341B3-73F0-462F-A4F3-05622CB13837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89863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E950A-B0D9-4F1E-931D-4DEBFDA877C0}" type="datetimeFigureOut">
              <a:rPr lang="es-MX"/>
              <a:pPr>
                <a:defRPr/>
              </a:pPr>
              <a:t>25/06/2016</a:t>
            </a:fld>
            <a:endParaRPr lang="es-MX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B73D0-937D-4AFB-9949-CCD40C35A214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52423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6086475"/>
            <a:ext cx="1743075" cy="7715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</p:pic>
      <p:pic>
        <p:nvPicPr>
          <p:cNvPr id="3" name="Picture 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87313"/>
            <a:ext cx="1225550" cy="893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9 Conector recto"/>
          <p:cNvCxnSpPr/>
          <p:nvPr userDrawn="1"/>
        </p:nvCxnSpPr>
        <p:spPr>
          <a:xfrm>
            <a:off x="395288" y="1125538"/>
            <a:ext cx="799306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10 CuadroTexto"/>
          <p:cNvSpPr txBox="1">
            <a:spLocks noChangeArrowheads="1"/>
          </p:cNvSpPr>
          <p:nvPr userDrawn="1"/>
        </p:nvSpPr>
        <p:spPr bwMode="auto">
          <a:xfrm>
            <a:off x="1619250" y="692150"/>
            <a:ext cx="59769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s-MX" smtClean="0">
                <a:solidFill>
                  <a:srgbClr val="E36D61"/>
                </a:solidFill>
              </a:rPr>
              <a:t>	</a:t>
            </a:r>
            <a:r>
              <a:rPr lang="es-MX" sz="2800" smtClean="0">
                <a:solidFill>
                  <a:srgbClr val="E36D61"/>
                </a:solidFill>
                <a:latin typeface="Garamond" panose="02020404030301010803" pitchFamily="18" charset="0"/>
              </a:rPr>
              <a:t>Escuela Superior de Tlahuelilpan</a:t>
            </a:r>
          </a:p>
          <a:p>
            <a:pPr algn="ctr">
              <a:defRPr/>
            </a:pPr>
            <a:r>
              <a:rPr lang="es-MX" sz="2000" smtClean="0">
                <a:solidFill>
                  <a:srgbClr val="E36D61"/>
                </a:solidFill>
                <a:latin typeface="Garamond" panose="02020404030301010803" pitchFamily="18" charset="0"/>
              </a:rPr>
              <a:t>Área Académica de Ingenierías</a:t>
            </a:r>
          </a:p>
        </p:txBody>
      </p:sp>
      <p:pic>
        <p:nvPicPr>
          <p:cNvPr id="6" name="Picture 13"/>
          <p:cNvPicPr>
            <a:picLocks noChangeAspect="1" noChangeArrowheads="1"/>
          </p:cNvPicPr>
          <p:nvPr userDrawn="1"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269374"/>
            <a:ext cx="648072" cy="751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2146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7 Imagen" descr="Imagen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15"/>
          <p:cNvSpPr/>
          <p:nvPr/>
        </p:nvSpPr>
        <p:spPr>
          <a:xfrm rot="60000">
            <a:off x="4556125" y="1136650"/>
            <a:ext cx="3789363" cy="5722938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16"/>
          <p:cNvSpPr/>
          <p:nvPr/>
        </p:nvSpPr>
        <p:spPr>
          <a:xfrm rot="60000">
            <a:off x="4551363" y="1157288"/>
            <a:ext cx="3787775" cy="5722937"/>
          </a:xfrm>
          <a:prstGeom prst="rect">
            <a:avLst/>
          </a:prstGeom>
          <a:blipFill dpi="0" rotWithShape="1">
            <a:blip r:embed="rId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12"/>
          <p:cNvSpPr/>
          <p:nvPr/>
        </p:nvSpPr>
        <p:spPr>
          <a:xfrm rot="21540000">
            <a:off x="804863" y="1130300"/>
            <a:ext cx="3789362" cy="5722938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13"/>
          <p:cNvSpPr/>
          <p:nvPr/>
        </p:nvSpPr>
        <p:spPr>
          <a:xfrm rot="21540000">
            <a:off x="804863" y="1085850"/>
            <a:ext cx="3789362" cy="5721350"/>
          </a:xfrm>
          <a:prstGeom prst="rect">
            <a:avLst/>
          </a:prstGeom>
          <a:blipFill dpi="0" rotWithShape="1">
            <a:blip r:embed="rId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1" name="Picture 9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6086475"/>
            <a:ext cx="1743075" cy="7715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</p:pic>
      <p:pic>
        <p:nvPicPr>
          <p:cNvPr id="12" name="Picture 7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87313"/>
            <a:ext cx="1225550" cy="893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15 Conector recto"/>
          <p:cNvCxnSpPr/>
          <p:nvPr userDrawn="1"/>
        </p:nvCxnSpPr>
        <p:spPr>
          <a:xfrm>
            <a:off x="395288" y="1125538"/>
            <a:ext cx="799306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6 CuadroTexto"/>
          <p:cNvSpPr txBox="1">
            <a:spLocks noChangeArrowheads="1"/>
          </p:cNvSpPr>
          <p:nvPr userDrawn="1"/>
        </p:nvSpPr>
        <p:spPr bwMode="auto">
          <a:xfrm>
            <a:off x="1584325" y="704850"/>
            <a:ext cx="597535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s-MX" smtClean="0">
                <a:solidFill>
                  <a:srgbClr val="E36D61"/>
                </a:solidFill>
              </a:rPr>
              <a:t>	</a:t>
            </a:r>
            <a:r>
              <a:rPr lang="es-MX" sz="2400" smtClean="0">
                <a:solidFill>
                  <a:srgbClr val="E36D61"/>
                </a:solidFill>
                <a:latin typeface="Garamond" panose="02020404030301010803" pitchFamily="18" charset="0"/>
              </a:rPr>
              <a:t>Escuela Superior de Tlahuelilpan</a:t>
            </a:r>
            <a:endParaRPr lang="es-MX" sz="2800" smtClean="0">
              <a:solidFill>
                <a:srgbClr val="E36D61"/>
              </a:solidFill>
              <a:latin typeface="Garamond" panose="02020404030301010803" pitchFamily="18" charset="0"/>
            </a:endParaRPr>
          </a:p>
          <a:p>
            <a:pPr algn="ctr">
              <a:defRPr/>
            </a:pPr>
            <a:r>
              <a:rPr lang="es-MX" smtClean="0">
                <a:solidFill>
                  <a:srgbClr val="E36D61"/>
                </a:solidFill>
                <a:latin typeface="Garamond" panose="02020404030301010803" pitchFamily="18" charset="0"/>
              </a:rPr>
              <a:t>Área Académica de Ingenierías</a:t>
            </a:r>
          </a:p>
        </p:txBody>
      </p:sp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2360613" y="1041400"/>
            <a:ext cx="566737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C:\Users\Administrator\Desktop\Pushpin Dev\Assets\pushpinLeft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6391275" y="1071563"/>
            <a:ext cx="56673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/>
          <p:cNvPicPr>
            <a:picLocks noChangeAspect="1" noChangeArrowheads="1"/>
          </p:cNvPicPr>
          <p:nvPr userDrawn="1"/>
        </p:nvPicPr>
        <p:blipFill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269374"/>
            <a:ext cx="648072" cy="751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>
                <a:solidFill>
                  <a:srgbClr val="FF0000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>
                <a:solidFill>
                  <a:srgbClr val="FF0000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rgbClr val="FF000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768374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7 Imagen" descr="Imagen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1"/>
          <p:cNvSpPr/>
          <p:nvPr userDrawn="1"/>
        </p:nvSpPr>
        <p:spPr>
          <a:xfrm rot="21540000">
            <a:off x="749300" y="941388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12"/>
          <p:cNvSpPr/>
          <p:nvPr/>
        </p:nvSpPr>
        <p:spPr>
          <a:xfrm rot="21540000">
            <a:off x="768350" y="942975"/>
            <a:ext cx="3789363" cy="5721350"/>
          </a:xfrm>
          <a:prstGeom prst="rect">
            <a:avLst/>
          </a:prstGeom>
          <a:blipFill dpi="0" rotWithShape="1">
            <a:blip r:embed="rId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28"/>
          <p:cNvSpPr/>
          <p:nvPr/>
        </p:nvSpPr>
        <p:spPr>
          <a:xfrm rot="60000">
            <a:off x="4549775" y="1012825"/>
            <a:ext cx="3789363" cy="5722938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29"/>
          <p:cNvSpPr/>
          <p:nvPr/>
        </p:nvSpPr>
        <p:spPr>
          <a:xfrm rot="60000">
            <a:off x="4549775" y="1017588"/>
            <a:ext cx="3789363" cy="5722937"/>
          </a:xfrm>
          <a:prstGeom prst="rect">
            <a:avLst/>
          </a:prstGeom>
          <a:blipFill dpi="0" rotWithShape="1">
            <a:blip r:embed="rId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2360613" y="754063"/>
            <a:ext cx="566737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6313488" y="849313"/>
            <a:ext cx="566737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0" y="6086475"/>
            <a:ext cx="1743075" cy="7715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</p:pic>
      <p:pic>
        <p:nvPicPr>
          <p:cNvPr id="13" name="Picture 7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87313"/>
            <a:ext cx="1225550" cy="893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16 Conector recto"/>
          <p:cNvCxnSpPr/>
          <p:nvPr userDrawn="1"/>
        </p:nvCxnSpPr>
        <p:spPr>
          <a:xfrm>
            <a:off x="395288" y="908050"/>
            <a:ext cx="799306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7 CuadroTexto"/>
          <p:cNvSpPr txBox="1">
            <a:spLocks noChangeArrowheads="1"/>
          </p:cNvSpPr>
          <p:nvPr userDrawn="1"/>
        </p:nvSpPr>
        <p:spPr bwMode="auto">
          <a:xfrm>
            <a:off x="1738313" y="560388"/>
            <a:ext cx="59753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s-MX" sz="2000" smtClean="0">
                <a:solidFill>
                  <a:srgbClr val="E36D61"/>
                </a:solidFill>
                <a:latin typeface="Garamond" panose="02020404030301010803" pitchFamily="18" charset="0"/>
              </a:rPr>
              <a:t>Escuela Superior de Tlahuelilpan</a:t>
            </a:r>
            <a:endParaRPr lang="es-MX" sz="2800" smtClean="0">
              <a:solidFill>
                <a:srgbClr val="E36D61"/>
              </a:solidFill>
              <a:latin typeface="Garamond" panose="02020404030301010803" pitchFamily="18" charset="0"/>
            </a:endParaRPr>
          </a:p>
          <a:p>
            <a:pPr algn="ctr">
              <a:defRPr/>
            </a:pPr>
            <a:r>
              <a:rPr lang="es-MX" sz="1600" smtClean="0">
                <a:solidFill>
                  <a:srgbClr val="E36D61"/>
                </a:solidFill>
                <a:latin typeface="Garamond" panose="02020404030301010803" pitchFamily="18" charset="0"/>
              </a:rPr>
              <a:t>Área </a:t>
            </a:r>
            <a:r>
              <a:rPr lang="es-MX" smtClean="0">
                <a:solidFill>
                  <a:srgbClr val="E36D61"/>
                </a:solidFill>
                <a:latin typeface="Garamond" panose="02020404030301010803" pitchFamily="18" charset="0"/>
              </a:rPr>
              <a:t>Académica</a:t>
            </a:r>
            <a:r>
              <a:rPr lang="es-MX" sz="1600" smtClean="0">
                <a:solidFill>
                  <a:srgbClr val="E36D61"/>
                </a:solidFill>
                <a:latin typeface="Garamond" panose="02020404030301010803" pitchFamily="18" charset="0"/>
              </a:rPr>
              <a:t> de Ingenierías</a:t>
            </a:r>
          </a:p>
        </p:txBody>
      </p:sp>
      <p:pic>
        <p:nvPicPr>
          <p:cNvPr id="16" name="Picture 13"/>
          <p:cNvPicPr>
            <a:picLocks noChangeAspect="1" noChangeArrowheads="1"/>
          </p:cNvPicPr>
          <p:nvPr userDrawn="1"/>
        </p:nvPicPr>
        <p:blipFill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88640"/>
            <a:ext cx="648072" cy="751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>
                <a:solidFill>
                  <a:schemeClr val="accent2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dirty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801043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14 Imagen" descr="Imagen2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095375" y="817563"/>
            <a:ext cx="6964363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título del patrón</a:t>
            </a:r>
            <a:endParaRPr lang="en-US" alt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63675" y="2119313"/>
            <a:ext cx="6196013" cy="360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  <a:endParaRPr lang="en-US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775" y="5808663"/>
            <a:ext cx="1212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Rage Italic" pitchFamily="66" charset="0"/>
                <a:cs typeface="+mn-cs"/>
              </a:defRPr>
            </a:lvl1pPr>
          </a:lstStyle>
          <a:p>
            <a:pPr>
              <a:defRPr/>
            </a:pPr>
            <a:fld id="{8E844FF8-3271-4685-B0DA-40FCB665604C}" type="datetimeFigureOut">
              <a:rPr lang="es-MX"/>
              <a:pPr>
                <a:defRPr/>
              </a:pPr>
              <a:t>25/06/2016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08663"/>
            <a:ext cx="5540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Rage Italic" pitchFamily="66" charset="0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800" y="5808663"/>
            <a:ext cx="5540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chemeClr val="tx2"/>
                </a:solidFill>
                <a:latin typeface="Rage Italic" panose="03070502040507070304" pitchFamily="66" charset="0"/>
              </a:defRPr>
            </a:lvl1pPr>
          </a:lstStyle>
          <a:p>
            <a:pPr>
              <a:defRPr/>
            </a:pPr>
            <a:fld id="{D97173D7-39D4-4198-956F-A88D00B4705C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1" r:id="rId7"/>
    <p:sldLayoutId id="2147483882" r:id="rId8"/>
    <p:sldLayoutId id="2147483883" r:id="rId9"/>
    <p:sldLayoutId id="2147483884" r:id="rId10"/>
    <p:sldLayoutId id="21474838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anose="03060802040406070304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anose="03060802040406070304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anose="03060802040406070304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anose="03060802040406070304" pitchFamily="66" charset="0"/>
        <a:buChar char="O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6446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anose="03060802040406070304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descartes.cnice.mec.es/materiales_didacticos/unidimensional_lbarrios/histograma_est.htm" TargetMode="External"/><Relationship Id="rId2" Type="http://schemas.openxmlformats.org/officeDocument/2006/relationships/hyperlink" Target="http://descartes.cnice.mec.es/materiales_didacticos/unidimensional_lbarrios/diagrama_barras_est.htm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descartes.cnice.mec.es/materiales_didacticos/unidimensional_lbarrios/sectores_est.htm" TargetMode="External"/><Relationship Id="rId4" Type="http://schemas.openxmlformats.org/officeDocument/2006/relationships/hyperlink" Target="http://descartes.cnice.mec.es/materiales_didacticos/unidimensional_lbarrios/poligono_est.htm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descartes.cnice.mec.es/materiales_didacticos/unidimensional_lbar" TargetMode="External"/><Relationship Id="rId2" Type="http://schemas.openxmlformats.org/officeDocument/2006/relationships/hyperlink" Target="http://thales.cica.es/rd/Recursos/rd97/UnidadesDidacticas/53-1-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images.google.com.mx/imgres?imgurl=http://blogs.mediotiempo.com/wp-content/uploads/foto.jpg&amp;imgrefurl=http://blogs.mediotiempo.com/?p=232&amp;cpage=1&amp;usg=__d_kC3r2JIw9HMlKZ3kMWQJ0iSk0=&amp;h=328&amp;w=218&amp;sz=211&amp;hl=es&amp;start=6&amp;itbs=1&amp;tbnid=t7QHDry_VHVZcM:&amp;tbnh=118&amp;tbnw=78&amp;prev=/images?q=ESTATURAS&amp;hl=es&amp;gbv=2&amp;tbs=isch:1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hyperlink" Target="http://images.google.com.mx/imgres?imgurl=http://www.radialistas.net/imagenes/fotos/1100055g.gif&amp;imgrefurl=http://www.radialistas.net/clip.php?id=1100055&amp;usg=__K8d2U7N-wQp2U6apK52qrFL4UY4=&amp;h=130&amp;w=130&amp;sz=9&amp;hl=es&amp;start=7&amp;itbs=1&amp;tbnid=Gz_Rri9CK3rPqM:&amp;tbnh=91&amp;tbnw=91&amp;prev=/images?q=ESTATURAS&amp;hl=es&amp;gbv=2&amp;tbs=isch:1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7.jpeg"/><Relationship Id="rId2" Type="http://schemas.openxmlformats.org/officeDocument/2006/relationships/hyperlink" Target="http://images.google.com/imgres?imgurl=http://mexicoquerido.com.mx/images/1192345035&amp;imgrefurl=http://www.mexicoquerido.com.mx/puebla/es/servicios/resu.php?_id=24&amp;usg=__HdTV-pLIn3qhp2Y14UDTMEdsRBE=&amp;h=368&amp;w=490&amp;sz=28&amp;hl=es&amp;start=12&amp;itbs=1&amp;tbnid=i_qF91axR1oe5M:&amp;tbnh=98&amp;tbnw=130&amp;prev=/images?q=cortes+de+carne&amp;hl=es&amp;tbs=isch:1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google.com.mx/imgres?imgurl=http://es.dreamstime.com/las-profesiones-fijaron-2-thumb9431323.jpg&amp;imgrefurl=http://es.dreamstime.com/professions-set-2-image9431323&amp;usg=__NG3dag_fdx-gDHxO7dQkXaaweBA=&amp;h=300&amp;w=300&amp;sz=70&amp;hl=es&amp;start=14&amp;itbs=1&amp;tbnid=RuxmqeXFuOZ8ZM:&amp;tbnh=116&amp;tbnw=116&amp;prev=/images?q=profesiones&amp;hl=es&amp;gbv=2&amp;tbs=isch:1" TargetMode="External"/><Relationship Id="rId5" Type="http://schemas.openxmlformats.org/officeDocument/2006/relationships/image" Target="../media/image16.jpeg"/><Relationship Id="rId4" Type="http://schemas.openxmlformats.org/officeDocument/2006/relationships/hyperlink" Target="http://images.google.com.mx/imgres?imgurl=http://www.dyrsrettigheter.no/filestore/burritos-web_hi.jpg&amp;imgrefurl=http://foros.sobrenatural.net/viewtopic.php?t=1284&amp;f=2&amp;usg=__SwpPP29J5y6uy7Aau93aoG_mDEo=&amp;h=284&amp;w=537&amp;sz=33&amp;hl=es&amp;start=1&amp;itbs=1&amp;tbnid=dgKBNOqng_2fbM:&amp;tbnh=70&amp;tbnw=132&amp;prev=/images?q=comidas+mexicanas&amp;hl=es&amp;gbv=2&amp;tbs=isch:1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images.google.com.mx/imgres?imgurl=http://educalia.educared.net/edujsp/img/es/intro01.png&amp;imgrefurl=http://educalia.educared.net/edujsp/home.jsp?idioma=es&amp;usg=__QLwQr-3R6iGh7auAmsXuQAUetCY=&amp;h=191&amp;w=780&amp;sz=16&amp;hl=es&amp;start=10&amp;itbs=1&amp;tbnid=m5oZ8-SrjsrpCM:&amp;tbnh=35&amp;tbnw=142&amp;prev=/images?q=ESTATURAS&amp;hl=es&amp;gbv=2&amp;tbs=isch:1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hyperlink" Target="http://images.google.com.mx/imgres?imgurl=http://tecnoculto.com/wp-content/uploads/stevensfamily.jpg&amp;imgrefurl=http://tecnoculto.com/2009/05/10/los-stevens-una-familia-en-linea/&amp;usg=__jDFWpa212B-UYJXnil7TdUbfo1Y=&amp;h=396&amp;w=500&amp;sz=26&amp;hl=es&amp;start=15&amp;itbs=1&amp;tbnid=2YtKpCe4ImyX-M:&amp;tbnh=103&amp;tbnw=130&amp;prev=/images?q=ESTATURAS&amp;hl=es&amp;gbv=2&amp;tbs=isch: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86475"/>
            <a:ext cx="1743075" cy="7715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</p:pic>
      <p:sp>
        <p:nvSpPr>
          <p:cNvPr id="4" name="3 CuadroTexto"/>
          <p:cNvSpPr txBox="1"/>
          <p:nvPr/>
        </p:nvSpPr>
        <p:spPr>
          <a:xfrm rot="18483052">
            <a:off x="5857688" y="4836647"/>
            <a:ext cx="3945311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s-MX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Material Didáctico </a:t>
            </a:r>
            <a:r>
              <a:rPr lang="es-MX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2016</a:t>
            </a:r>
            <a:endParaRPr lang="es-MX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87313"/>
            <a:ext cx="1225550" cy="893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5 Conector recto"/>
          <p:cNvCxnSpPr/>
          <p:nvPr/>
        </p:nvCxnSpPr>
        <p:spPr>
          <a:xfrm>
            <a:off x="395288" y="1125538"/>
            <a:ext cx="799306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6" name="8 CuadroTexto"/>
          <p:cNvSpPr txBox="1">
            <a:spLocks noChangeArrowheads="1"/>
          </p:cNvSpPr>
          <p:nvPr/>
        </p:nvSpPr>
        <p:spPr bwMode="auto">
          <a:xfrm>
            <a:off x="395288" y="2338158"/>
            <a:ext cx="8425184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MX" sz="2000" b="1" dirty="0">
                <a:solidFill>
                  <a:schemeClr val="accent2"/>
                </a:solidFill>
              </a:rPr>
              <a:t>Tema</a:t>
            </a:r>
            <a:r>
              <a:rPr lang="es-MX" sz="2000" b="1" dirty="0" smtClean="0">
                <a:solidFill>
                  <a:schemeClr val="accent2"/>
                </a:solidFill>
              </a:rPr>
              <a:t>: </a:t>
            </a:r>
            <a:r>
              <a:rPr lang="es-MX" sz="2000" b="1" dirty="0" smtClean="0">
                <a:solidFill>
                  <a:schemeClr val="accent2"/>
                </a:solidFill>
              </a:rPr>
              <a:t>Introducción a la estadística.</a:t>
            </a:r>
            <a:endParaRPr lang="es-MX" sz="2000" b="1" dirty="0">
              <a:solidFill>
                <a:schemeClr val="accent2"/>
              </a:solidFill>
            </a:endParaRPr>
          </a:p>
          <a:p>
            <a:endParaRPr lang="es-MX" sz="2000" b="1" dirty="0">
              <a:solidFill>
                <a:schemeClr val="accent2"/>
              </a:solidFill>
            </a:endParaRPr>
          </a:p>
          <a:p>
            <a:r>
              <a:rPr lang="es-MX" sz="2000" b="1" dirty="0">
                <a:solidFill>
                  <a:schemeClr val="accent2"/>
                </a:solidFill>
              </a:rPr>
              <a:t>Profesor</a:t>
            </a:r>
            <a:r>
              <a:rPr lang="es-MX" sz="2000" b="1" dirty="0" smtClean="0">
                <a:solidFill>
                  <a:schemeClr val="accent2"/>
                </a:solidFill>
              </a:rPr>
              <a:t>: M.T.E. Víctor Manuel Samperio Pacheco</a:t>
            </a:r>
            <a:endParaRPr lang="es-MX" sz="2000" b="1" dirty="0">
              <a:solidFill>
                <a:schemeClr val="accent2"/>
              </a:solidFill>
            </a:endParaRPr>
          </a:p>
          <a:p>
            <a:endParaRPr lang="es-MX" sz="2000" b="1" dirty="0">
              <a:solidFill>
                <a:schemeClr val="accent2"/>
              </a:solidFill>
            </a:endParaRPr>
          </a:p>
          <a:p>
            <a:r>
              <a:rPr lang="es-MX" sz="2000" b="1" dirty="0">
                <a:solidFill>
                  <a:schemeClr val="accent2"/>
                </a:solidFill>
              </a:rPr>
              <a:t>Periodo</a:t>
            </a:r>
            <a:r>
              <a:rPr lang="es-MX" sz="2000" b="1" dirty="0" smtClean="0">
                <a:solidFill>
                  <a:schemeClr val="accent2"/>
                </a:solidFill>
              </a:rPr>
              <a:t>: Enero-Junio 2016</a:t>
            </a:r>
            <a:endParaRPr lang="es-MX" sz="2000" b="1" dirty="0">
              <a:solidFill>
                <a:schemeClr val="accent2"/>
              </a:solidFill>
            </a:endParaRPr>
          </a:p>
          <a:p>
            <a:endParaRPr lang="es-MX" sz="2000" b="1" dirty="0">
              <a:solidFill>
                <a:schemeClr val="accent2"/>
              </a:solidFill>
            </a:endParaRPr>
          </a:p>
          <a:p>
            <a:r>
              <a:rPr lang="es-MX" sz="2000" b="1" dirty="0">
                <a:solidFill>
                  <a:schemeClr val="accent2"/>
                </a:solidFill>
              </a:rPr>
              <a:t>Programa </a:t>
            </a:r>
            <a:r>
              <a:rPr lang="es-MX" sz="2000" b="1" dirty="0" smtClean="0">
                <a:solidFill>
                  <a:schemeClr val="accent2"/>
                </a:solidFill>
              </a:rPr>
              <a:t>Académico: Licenciatura en </a:t>
            </a:r>
            <a:r>
              <a:rPr lang="es-MX" sz="2000" b="1" dirty="0" smtClean="0">
                <a:solidFill>
                  <a:schemeClr val="accent2"/>
                </a:solidFill>
              </a:rPr>
              <a:t>ingeniería de software.</a:t>
            </a:r>
            <a:endParaRPr lang="es-MX" sz="20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971600" y="1484784"/>
            <a:ext cx="7416824" cy="48936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ES" sz="2400" dirty="0" smtClean="0">
                <a:latin typeface="+mj-lt"/>
              </a:rPr>
              <a:t>Al numero de veces que se repite un cierto  valor de nuestras variables se denomina </a:t>
            </a:r>
            <a:r>
              <a:rPr lang="es-ES" sz="2400" b="1" dirty="0" smtClean="0">
                <a:solidFill>
                  <a:schemeClr val="tx1"/>
                </a:solidFill>
                <a:latin typeface="+mj-lt"/>
              </a:rPr>
              <a:t>frecuencia absoluta.</a:t>
            </a:r>
          </a:p>
          <a:p>
            <a:r>
              <a:rPr lang="es-MX" sz="2400" dirty="0" smtClean="0">
                <a:latin typeface="+mj-lt"/>
              </a:rPr>
              <a:t>Se representa por </a:t>
            </a:r>
            <a:r>
              <a:rPr lang="es-MX" sz="2400" b="1" dirty="0" smtClean="0">
                <a:latin typeface="+mj-lt"/>
              </a:rPr>
              <a:t>f</a:t>
            </a:r>
            <a:r>
              <a:rPr lang="es-MX" sz="2400" b="1" baseline="-25000" dirty="0" smtClean="0">
                <a:latin typeface="+mj-lt"/>
              </a:rPr>
              <a:t>i</a:t>
            </a:r>
            <a:r>
              <a:rPr lang="es-MX" sz="2400" dirty="0" smtClean="0">
                <a:latin typeface="+mj-lt"/>
              </a:rPr>
              <a:t>. </a:t>
            </a:r>
          </a:p>
          <a:p>
            <a:r>
              <a:rPr lang="es-MX" sz="2400" dirty="0" smtClean="0">
                <a:latin typeface="+mj-lt"/>
              </a:rPr>
              <a:t>La </a:t>
            </a:r>
            <a:r>
              <a:rPr lang="es-MX" sz="2400" b="1" dirty="0" smtClean="0">
                <a:solidFill>
                  <a:schemeClr val="tx1"/>
                </a:solidFill>
                <a:latin typeface="+mj-lt"/>
              </a:rPr>
              <a:t>suma de las frecuencias absolutas</a:t>
            </a:r>
            <a:r>
              <a:rPr lang="es-MX" sz="2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s-MX" sz="2400" dirty="0" smtClean="0">
                <a:latin typeface="+mj-lt"/>
              </a:rPr>
              <a:t>es igual al número total de datos, que se representa por </a:t>
            </a:r>
            <a:r>
              <a:rPr lang="es-MX" sz="2400" b="1" dirty="0" smtClean="0">
                <a:latin typeface="+mj-lt"/>
              </a:rPr>
              <a:t>N</a:t>
            </a:r>
            <a:r>
              <a:rPr lang="es-MX" sz="2400" dirty="0" smtClean="0">
                <a:latin typeface="+mj-lt"/>
              </a:rPr>
              <a:t>.</a:t>
            </a:r>
          </a:p>
          <a:p>
            <a:r>
              <a:rPr lang="es-ES" dirty="0" smtClean="0">
                <a:latin typeface="Agency FB" pitchFamily="34" charset="0"/>
              </a:rPr>
              <a:t>EJEMPLO:</a:t>
            </a:r>
            <a:endParaRPr lang="es-MX" dirty="0" smtClean="0">
              <a:latin typeface="Agency FB" pitchFamily="34" charset="0"/>
            </a:endParaRPr>
          </a:p>
          <a:p>
            <a:r>
              <a:rPr lang="es-ES" dirty="0" smtClean="0">
                <a:latin typeface="Agency FB" pitchFamily="34" charset="0"/>
              </a:rPr>
              <a:t>CALIFICACIONES  DE UN GRUPO DE 50 ALUMNOS</a:t>
            </a:r>
            <a:endParaRPr lang="es-MX" dirty="0" smtClean="0">
              <a:latin typeface="Agency FB" pitchFamily="34" charset="0"/>
            </a:endParaRPr>
          </a:p>
          <a:p>
            <a:r>
              <a:rPr lang="es-ES" dirty="0" smtClean="0">
                <a:solidFill>
                  <a:schemeClr val="tx1"/>
                </a:solidFill>
                <a:latin typeface="Agency FB" pitchFamily="34" charset="0"/>
              </a:rPr>
              <a:t>1-6-8-8-2-2-3-4-</a:t>
            </a:r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gency FB" pitchFamily="34" charset="0"/>
              </a:rPr>
              <a:t>5</a:t>
            </a:r>
            <a:r>
              <a:rPr lang="es-ES" dirty="0" smtClean="0">
                <a:solidFill>
                  <a:schemeClr val="tx1"/>
                </a:solidFill>
                <a:latin typeface="Agency FB" pitchFamily="34" charset="0"/>
              </a:rPr>
              <a:t>-10-3-4-</a:t>
            </a:r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gency FB" pitchFamily="34" charset="0"/>
              </a:rPr>
              <a:t>5</a:t>
            </a:r>
            <a:r>
              <a:rPr lang="es-ES" dirty="0" smtClean="0">
                <a:solidFill>
                  <a:schemeClr val="tx1"/>
                </a:solidFill>
                <a:latin typeface="Agency FB" pitchFamily="34" charset="0"/>
              </a:rPr>
              <a:t>-6-7-8-9-7-7-6-</a:t>
            </a:r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gency FB" pitchFamily="34" charset="0"/>
              </a:rPr>
              <a:t>5-5-5-</a:t>
            </a:r>
            <a:r>
              <a:rPr lang="es-ES" dirty="0" smtClean="0">
                <a:solidFill>
                  <a:schemeClr val="tx1"/>
                </a:solidFill>
                <a:latin typeface="Agency FB" pitchFamily="34" charset="0"/>
              </a:rPr>
              <a:t>4-4-</a:t>
            </a:r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gency FB" pitchFamily="34" charset="0"/>
              </a:rPr>
              <a:t>5</a:t>
            </a:r>
            <a:r>
              <a:rPr lang="es-ES" dirty="0" smtClean="0">
                <a:solidFill>
                  <a:schemeClr val="tx1"/>
                </a:solidFill>
                <a:latin typeface="Agency FB" pitchFamily="34" charset="0"/>
              </a:rPr>
              <a:t>-6-7-10-4-1-2</a:t>
            </a:r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gency FB" pitchFamily="34" charset="0"/>
              </a:rPr>
              <a:t>-5-5</a:t>
            </a:r>
            <a:r>
              <a:rPr lang="es-ES" dirty="0" smtClean="0">
                <a:solidFill>
                  <a:schemeClr val="tx1"/>
                </a:solidFill>
                <a:latin typeface="Agency FB" pitchFamily="34" charset="0"/>
              </a:rPr>
              <a:t>-6-6-7-4-</a:t>
            </a:r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gency FB" pitchFamily="34" charset="0"/>
              </a:rPr>
              <a:t>5</a:t>
            </a:r>
            <a:r>
              <a:rPr lang="es-ES" dirty="0" smtClean="0">
                <a:solidFill>
                  <a:schemeClr val="tx1"/>
                </a:solidFill>
                <a:latin typeface="Agency FB" pitchFamily="34" charset="0"/>
              </a:rPr>
              <a:t>-6-</a:t>
            </a:r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gency FB" pitchFamily="34" charset="0"/>
              </a:rPr>
              <a:t>5</a:t>
            </a:r>
            <a:r>
              <a:rPr lang="es-ES" dirty="0" smtClean="0">
                <a:solidFill>
                  <a:schemeClr val="tx1"/>
                </a:solidFill>
                <a:latin typeface="Agency FB" pitchFamily="34" charset="0"/>
              </a:rPr>
              <a:t>-4-6-7-6-</a:t>
            </a:r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gency FB" pitchFamily="34" charset="0"/>
              </a:rPr>
              <a:t>5</a:t>
            </a:r>
            <a:r>
              <a:rPr lang="es-ES" dirty="0" smtClean="0">
                <a:solidFill>
                  <a:schemeClr val="tx1"/>
                </a:solidFill>
                <a:latin typeface="Agency FB" pitchFamily="34" charset="0"/>
              </a:rPr>
              <a:t>-4-3-4-</a:t>
            </a:r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gency FB" pitchFamily="34" charset="0"/>
              </a:rPr>
              <a:t>5</a:t>
            </a:r>
            <a:endParaRPr lang="es-ES" dirty="0" smtClean="0">
              <a:solidFill>
                <a:srgbClr val="FF0000"/>
              </a:solidFill>
              <a:latin typeface="Agency FB" pitchFamily="34" charset="0"/>
            </a:endParaRPr>
          </a:p>
          <a:p>
            <a:r>
              <a:rPr lang="es-ES" dirty="0" smtClean="0">
                <a:solidFill>
                  <a:schemeClr val="tx1"/>
                </a:solidFill>
                <a:latin typeface="Agency FB" pitchFamily="34" charset="0"/>
              </a:rPr>
              <a:t>EL VALOR DE LA FRECUENCIA ABSOLUTA DE LA CALIFICACION </a:t>
            </a:r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gency FB" pitchFamily="34" charset="0"/>
              </a:rPr>
              <a:t>5</a:t>
            </a:r>
            <a:r>
              <a:rPr lang="es-ES" b="1" dirty="0" smtClean="0">
                <a:solidFill>
                  <a:schemeClr val="tx1"/>
                </a:solidFill>
                <a:latin typeface="Agency FB" pitchFamily="34" charset="0"/>
              </a:rPr>
              <a:t> </a:t>
            </a:r>
            <a:r>
              <a:rPr lang="es-ES" dirty="0" smtClean="0">
                <a:solidFill>
                  <a:schemeClr val="tx1"/>
                </a:solidFill>
                <a:latin typeface="Agency FB" pitchFamily="34" charset="0"/>
              </a:rPr>
              <a:t>ES  </a:t>
            </a:r>
            <a:r>
              <a:rPr lang="es-ES" b="1" dirty="0" smtClean="0">
                <a:solidFill>
                  <a:schemeClr val="tx1"/>
                </a:solidFill>
                <a:latin typeface="Agency FB" pitchFamily="34" charset="0"/>
              </a:rPr>
              <a:t>12</a:t>
            </a:r>
            <a:r>
              <a:rPr lang="es-ES" dirty="0" smtClean="0">
                <a:solidFill>
                  <a:schemeClr val="tx1"/>
                </a:solidFill>
                <a:latin typeface="Agency FB" pitchFamily="34" charset="0"/>
              </a:rPr>
              <a:t>.</a:t>
            </a:r>
          </a:p>
          <a:p>
            <a:r>
              <a:rPr lang="es-ES" dirty="0" smtClean="0">
                <a:solidFill>
                  <a:schemeClr val="tx1"/>
                </a:solidFill>
                <a:latin typeface="Agency FB" pitchFamily="34" charset="0"/>
              </a:rPr>
              <a:t>POR QUE EL </a:t>
            </a:r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gency FB" pitchFamily="34" charset="0"/>
              </a:rPr>
              <a:t>CINCO</a:t>
            </a:r>
            <a:r>
              <a:rPr lang="es-ES" b="1" dirty="0" smtClean="0">
                <a:solidFill>
                  <a:srgbClr val="FF0000"/>
                </a:solidFill>
                <a:latin typeface="Agency FB" pitchFamily="34" charset="0"/>
              </a:rPr>
              <a:t> </a:t>
            </a:r>
            <a:r>
              <a:rPr lang="es-ES" dirty="0" smtClean="0">
                <a:solidFill>
                  <a:schemeClr val="tx1"/>
                </a:solidFill>
                <a:latin typeface="Agency FB" pitchFamily="34" charset="0"/>
              </a:rPr>
              <a:t>SE REPITE </a:t>
            </a:r>
            <a:r>
              <a:rPr lang="es-ES" b="1" dirty="0" smtClean="0">
                <a:solidFill>
                  <a:schemeClr val="tx1"/>
                </a:solidFill>
                <a:latin typeface="Agency FB" pitchFamily="34" charset="0"/>
              </a:rPr>
              <a:t>DOCE </a:t>
            </a:r>
            <a:r>
              <a:rPr lang="es-ES" dirty="0" smtClean="0">
                <a:solidFill>
                  <a:schemeClr val="tx1"/>
                </a:solidFill>
                <a:latin typeface="Agency FB" pitchFamily="34" charset="0"/>
              </a:rPr>
              <a:t>VECES.</a:t>
            </a:r>
          </a:p>
          <a:p>
            <a:r>
              <a:rPr lang="es-MX" dirty="0" smtClean="0">
                <a:latin typeface="Agency FB" pitchFamily="34" charset="0"/>
              </a:rPr>
              <a:t> </a:t>
            </a:r>
          </a:p>
          <a:p>
            <a:endParaRPr lang="es-MX" dirty="0" smtClean="0">
              <a:latin typeface="Agency FB" pitchFamily="34" charset="0"/>
            </a:endParaRPr>
          </a:p>
          <a:p>
            <a:pPr>
              <a:buNone/>
            </a:pPr>
            <a:endParaRPr lang="es-MX" sz="4800" dirty="0">
              <a:latin typeface="Agency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615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467544" y="1772453"/>
            <a:ext cx="8229600" cy="1143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2000" smtClean="0"/>
              <a:t>En</a:t>
            </a:r>
            <a:r>
              <a:rPr lang="es-ES" sz="2800" smtClean="0">
                <a:latin typeface="Agency FB" pitchFamily="34" charset="0"/>
              </a:rPr>
              <a:t> un diagrama de barras las </a:t>
            </a:r>
            <a:r>
              <a:rPr lang="es-ES" sz="2800" b="1" smtClean="0">
                <a:solidFill>
                  <a:srgbClr val="FF0000"/>
                </a:solidFill>
                <a:latin typeface="Agency FB" pitchFamily="34" charset="0"/>
              </a:rPr>
              <a:t>variable</a:t>
            </a:r>
            <a:r>
              <a:rPr lang="es-ES" sz="2800" smtClean="0">
                <a:latin typeface="Agency FB" pitchFamily="34" charset="0"/>
              </a:rPr>
              <a:t> se ponen en el </a:t>
            </a:r>
            <a:r>
              <a:rPr lang="es-ES" sz="2800" smtClean="0">
                <a:solidFill>
                  <a:srgbClr val="FF0000"/>
                </a:solidFill>
                <a:latin typeface="Agency FB" pitchFamily="34" charset="0"/>
              </a:rPr>
              <a:t>eje de las “X” o abscisas</a:t>
            </a:r>
            <a:r>
              <a:rPr lang="es-ES" sz="2800" smtClean="0">
                <a:latin typeface="Agency FB" pitchFamily="34" charset="0"/>
              </a:rPr>
              <a:t>, y la </a:t>
            </a:r>
            <a:r>
              <a:rPr lang="es-ES" sz="2800" b="1" smtClean="0">
                <a:solidFill>
                  <a:srgbClr val="C00000"/>
                </a:solidFill>
                <a:latin typeface="Agency FB" pitchFamily="34" charset="0"/>
              </a:rPr>
              <a:t>frecuencia</a:t>
            </a:r>
            <a:r>
              <a:rPr lang="es-ES" sz="2800" smtClean="0">
                <a:solidFill>
                  <a:srgbClr val="C00000"/>
                </a:solidFill>
                <a:latin typeface="Agency FB" pitchFamily="34" charset="0"/>
              </a:rPr>
              <a:t> </a:t>
            </a:r>
            <a:r>
              <a:rPr lang="es-ES" sz="2800" smtClean="0">
                <a:latin typeface="Agency FB" pitchFamily="34" charset="0"/>
              </a:rPr>
              <a:t>en el </a:t>
            </a:r>
            <a:r>
              <a:rPr lang="es-ES" sz="2800" smtClean="0">
                <a:solidFill>
                  <a:srgbClr val="C00000"/>
                </a:solidFill>
                <a:latin typeface="Agency FB" pitchFamily="34" charset="0"/>
              </a:rPr>
              <a:t>eje de las “Y” llamado de las ordenadas</a:t>
            </a:r>
            <a:endParaRPr lang="es-MX" sz="2800" dirty="0">
              <a:solidFill>
                <a:srgbClr val="C00000"/>
              </a:solidFill>
              <a:latin typeface="Agency FB" pitchFamily="34" charset="0"/>
            </a:endParaRPr>
          </a:p>
        </p:txBody>
      </p:sp>
      <p:graphicFrame>
        <p:nvGraphicFramePr>
          <p:cNvPr id="3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0602044"/>
              </p:ext>
            </p:extLst>
          </p:nvPr>
        </p:nvGraphicFramePr>
        <p:xfrm>
          <a:off x="1187624" y="3068960"/>
          <a:ext cx="6487592" cy="3012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8178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3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547664" y="1772816"/>
            <a:ext cx="5624222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FORMAS DE PRESENTACIÓN DE INFORMACIÓN ESTADÍSTICA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682097" y="3212976"/>
            <a:ext cx="3096344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smtClean="0">
                <a:hlinkClick r:id="rId2"/>
              </a:rPr>
              <a:t>Representación diagrama de barras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4932040" y="3208094"/>
            <a:ext cx="3851920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dirty="0" smtClean="0">
                <a:hlinkClick r:id="rId3"/>
              </a:rPr>
              <a:t>Representación  histograma de frecuencias</a:t>
            </a: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1187624" y="4374396"/>
            <a:ext cx="2355174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dirty="0" smtClean="0">
                <a:hlinkClick r:id="rId4"/>
              </a:rPr>
              <a:t>Polígono de frecuencias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5087628" y="4697562"/>
            <a:ext cx="2759292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dirty="0" smtClean="0">
                <a:hlinkClick r:id="rId5"/>
              </a:rPr>
              <a:t>Diagrama de sectores</a:t>
            </a:r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3079733" y="2636912"/>
            <a:ext cx="2840517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Haz </a:t>
            </a:r>
            <a:r>
              <a:rPr lang="es-ES" dirty="0" err="1" smtClean="0"/>
              <a:t>click</a:t>
            </a:r>
            <a:r>
              <a:rPr lang="es-ES" dirty="0" smtClean="0"/>
              <a:t> para: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52863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67544" y="1268760"/>
            <a:ext cx="8568952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/>
              <a:t>REFERENCIAS:</a:t>
            </a:r>
          </a:p>
          <a:p>
            <a:endParaRPr lang="es-MX" sz="1600" dirty="0" smtClean="0"/>
          </a:p>
          <a:p>
            <a:r>
              <a:rPr lang="es-MX" sz="1600" dirty="0" smtClean="0"/>
              <a:t>Sociedad Andaluza de Matemáticas </a:t>
            </a:r>
            <a:r>
              <a:rPr lang="es-MX" sz="1600" dirty="0" err="1" smtClean="0"/>
              <a:t>Thales</a:t>
            </a:r>
            <a:r>
              <a:rPr lang="es-MX" sz="1600" dirty="0" smtClean="0"/>
              <a:t>, (2010). Distribuciones 	Unidimensionales. Consultado el 19 de noviembre de 2011, en:</a:t>
            </a:r>
          </a:p>
          <a:p>
            <a:r>
              <a:rPr lang="es-ES" sz="1600" dirty="0" smtClean="0"/>
              <a:t>	</a:t>
            </a:r>
            <a:r>
              <a:rPr lang="es-ES" sz="1600" dirty="0" smtClean="0">
                <a:hlinkClick r:id="rId2"/>
              </a:rPr>
              <a:t>http://thales.cica.es/rd/Recursos/rd97/UnidadesDidacticas/53-1-</a:t>
            </a:r>
            <a:r>
              <a:rPr lang="es-ES" sz="1600" dirty="0" smtClean="0"/>
              <a:t>	u-	punt11.html#seccion2</a:t>
            </a:r>
          </a:p>
          <a:p>
            <a:endParaRPr lang="es-ES" sz="1600" dirty="0" smtClean="0"/>
          </a:p>
          <a:p>
            <a:r>
              <a:rPr lang="es-ES" sz="1600" dirty="0" smtClean="0"/>
              <a:t>Ministerio de educación, España. (2005), Distribuciones Unidimensionales. 	Consultado el 17 de noviembre de 2011, en:</a:t>
            </a:r>
          </a:p>
          <a:p>
            <a:r>
              <a:rPr lang="es-ES" sz="1600" dirty="0" smtClean="0"/>
              <a:t>	</a:t>
            </a:r>
            <a:r>
              <a:rPr lang="es-ES" sz="1600" dirty="0" smtClean="0">
                <a:hlinkClick r:id="rId3"/>
              </a:rPr>
              <a:t>http://descartes.cnice.mec.es/materiales_didacticos/unidimensional_lbar</a:t>
            </a:r>
            <a:r>
              <a:rPr lang="es-ES" sz="1600" dirty="0" smtClean="0"/>
              <a:t>	</a:t>
            </a:r>
            <a:r>
              <a:rPr lang="es-ES" sz="1600" dirty="0" err="1" smtClean="0"/>
              <a:t>rios</a:t>
            </a:r>
            <a:r>
              <a:rPr lang="es-ES" sz="1600" dirty="0" smtClean="0"/>
              <a:t>/variables_est.htm</a:t>
            </a:r>
          </a:p>
          <a:p>
            <a:endParaRPr lang="es-ES" sz="1600" dirty="0" smtClean="0"/>
          </a:p>
          <a:p>
            <a:r>
              <a:rPr lang="es-ES" sz="1600" dirty="0" err="1" smtClean="0"/>
              <a:t>Canavos</a:t>
            </a:r>
            <a:r>
              <a:rPr lang="es-ES" sz="1600" dirty="0" smtClean="0"/>
              <a:t>, G. (1998). </a:t>
            </a:r>
            <a:r>
              <a:rPr lang="es-ES" sz="1600" i="1" dirty="0" smtClean="0"/>
              <a:t>Probabilidad y Estadística: Aplicaciones y métodos. 	Distrito Federal, México. </a:t>
            </a:r>
            <a:r>
              <a:rPr lang="es-ES" sz="1600" i="1" dirty="0" err="1" smtClean="0"/>
              <a:t>Mc.Graw</a:t>
            </a:r>
            <a:r>
              <a:rPr lang="es-ES" sz="1600" i="1" dirty="0" smtClean="0"/>
              <a:t>-Hill.</a:t>
            </a:r>
          </a:p>
          <a:p>
            <a:endParaRPr lang="es-ES" sz="1600" i="1" dirty="0" smtClean="0"/>
          </a:p>
          <a:p>
            <a:r>
              <a:rPr lang="es-ES" sz="1600" i="1" dirty="0" err="1" smtClean="0"/>
              <a:t>Walpole</a:t>
            </a:r>
            <a:r>
              <a:rPr lang="es-ES" sz="1600" i="1" dirty="0" smtClean="0"/>
              <a:t>, R. (1999). Probabilidad y estadística para ingenieros. México. 	</a:t>
            </a:r>
            <a:r>
              <a:rPr lang="es-ES" sz="1600" i="1" dirty="0" err="1" smtClean="0"/>
              <a:t>Pearson</a:t>
            </a:r>
            <a:r>
              <a:rPr lang="es-ES" sz="1600" i="1" dirty="0" smtClean="0"/>
              <a:t> Educación.</a:t>
            </a:r>
          </a:p>
          <a:p>
            <a:endParaRPr lang="es-ES" sz="1600" dirty="0" smtClean="0"/>
          </a:p>
          <a:p>
            <a:endParaRPr lang="es-ES" sz="1600" dirty="0" smtClean="0"/>
          </a:p>
          <a:p>
            <a:r>
              <a:rPr lang="es-ES" sz="1600" dirty="0" smtClean="0"/>
              <a:t> </a:t>
            </a:r>
          </a:p>
          <a:p>
            <a:endParaRPr lang="es-ES" sz="1600" dirty="0" smtClean="0"/>
          </a:p>
          <a:p>
            <a:endParaRPr lang="es-ES" sz="1600" dirty="0" smtClean="0"/>
          </a:p>
          <a:p>
            <a:endParaRPr lang="es-MX" sz="1600" dirty="0"/>
          </a:p>
        </p:txBody>
      </p:sp>
    </p:spTree>
    <p:extLst>
      <p:ext uri="{BB962C8B-B14F-4D97-AF65-F5344CB8AC3E}">
        <p14:creationId xmlns:p14="http://schemas.microsoft.com/office/powerpoint/2010/main" val="2961061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CuadroTexto"/>
          <p:cNvSpPr txBox="1">
            <a:spLocks noChangeArrowheads="1"/>
          </p:cNvSpPr>
          <p:nvPr/>
        </p:nvSpPr>
        <p:spPr bwMode="auto">
          <a:xfrm>
            <a:off x="1476375" y="2133600"/>
            <a:ext cx="6624017" cy="363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MX" b="1" dirty="0">
                <a:solidFill>
                  <a:srgbClr val="C00000"/>
                </a:solidFill>
              </a:rPr>
              <a:t>Tema</a:t>
            </a:r>
            <a:r>
              <a:rPr lang="es-MX" b="1" dirty="0" smtClean="0">
                <a:solidFill>
                  <a:srgbClr val="C00000"/>
                </a:solidFill>
              </a:rPr>
              <a:t>: </a:t>
            </a:r>
            <a:r>
              <a:rPr lang="es-MX" b="1" dirty="0">
                <a:solidFill>
                  <a:schemeClr val="accent2"/>
                </a:solidFill>
              </a:rPr>
              <a:t>Introducción a la estadística.</a:t>
            </a:r>
            <a:endParaRPr lang="es-MX" b="1" dirty="0">
              <a:solidFill>
                <a:srgbClr val="C00000"/>
              </a:solidFill>
            </a:endParaRPr>
          </a:p>
          <a:p>
            <a:endParaRPr lang="es-MX" b="1" dirty="0">
              <a:solidFill>
                <a:srgbClr val="C00000"/>
              </a:solidFill>
            </a:endParaRPr>
          </a:p>
          <a:p>
            <a:r>
              <a:rPr lang="es-MX" b="1" dirty="0" err="1" smtClean="0">
                <a:solidFill>
                  <a:srgbClr val="C00000"/>
                </a:solidFill>
              </a:rPr>
              <a:t>Abstract</a:t>
            </a:r>
            <a:endParaRPr lang="es-MX" b="1" dirty="0" smtClean="0">
              <a:solidFill>
                <a:srgbClr val="C00000"/>
              </a:solidFill>
            </a:endParaRPr>
          </a:p>
          <a:p>
            <a:endParaRPr lang="es-MX" b="1" dirty="0" smtClean="0">
              <a:solidFill>
                <a:srgbClr val="C00000"/>
              </a:solidFill>
            </a:endParaRPr>
          </a:p>
          <a:p>
            <a:r>
              <a:rPr lang="en-US" b="1" dirty="0">
                <a:solidFill>
                  <a:srgbClr val="C00000"/>
                </a:solidFill>
              </a:rPr>
              <a:t>In this presentation will be released in a general way, important aspects of statistic, classification and basic concepts such as population, sample, variables, frequency, diagrams. </a:t>
            </a:r>
          </a:p>
          <a:p>
            <a:endParaRPr lang="en-US" b="1" dirty="0">
              <a:solidFill>
                <a:srgbClr val="C00000"/>
              </a:solidFill>
            </a:endParaRPr>
          </a:p>
          <a:p>
            <a:r>
              <a:rPr lang="en-US" b="1" dirty="0">
                <a:solidFill>
                  <a:srgbClr val="C00000"/>
                </a:solidFill>
              </a:rPr>
              <a:t>Keywords: Population, Sample, Variables, 			Frequency, Diagrams </a:t>
            </a:r>
          </a:p>
          <a:p>
            <a:endParaRPr lang="es-MX" sz="1400" b="1" dirty="0">
              <a:solidFill>
                <a:srgbClr val="C00000"/>
              </a:solidFill>
            </a:endParaRPr>
          </a:p>
          <a:p>
            <a:endParaRPr lang="es-MX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115616" y="2655496"/>
            <a:ext cx="6836252" cy="1477328"/>
          </a:xfrm>
          <a:prstGeom prst="rect">
            <a:avLst/>
          </a:prstGeom>
          <a:gradFill rotWithShape="1">
            <a:gsLst>
              <a:gs pos="0">
                <a:srgbClr val="BBE0E3">
                  <a:tint val="50000"/>
                  <a:satMod val="300000"/>
                </a:srgbClr>
              </a:gs>
              <a:gs pos="35000">
                <a:srgbClr val="BBE0E3">
                  <a:tint val="37000"/>
                  <a:satMod val="300000"/>
                </a:srgbClr>
              </a:gs>
              <a:gs pos="100000">
                <a:srgbClr val="BBE0E3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</a:rPr>
              <a:t>La</a:t>
            </a:r>
            <a:r>
              <a:rPr kumimoji="0" lang="es-E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</a:rPr>
              <a:t> Estadística </a:t>
            </a:r>
            <a:r>
              <a:rPr kumimoji="0" lang="es-E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</a:rPr>
              <a:t>es la parte de las Matemáticas que se encarga del estudio de una determinada característica en una población, recogiendo los datos, organizándolos en tablas, representándolos gráficamente y analizándolos para sacar conclusiones de dicha población.</a:t>
            </a: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382" y="4724400"/>
            <a:ext cx="1700460" cy="1736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3523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547664" y="2492896"/>
            <a:ext cx="6394896" cy="1216496"/>
          </a:xfrm>
          <a:prstGeom prst="rect">
            <a:avLst/>
          </a:prstGeom>
          <a:gradFill rotWithShape="1">
            <a:gsLst>
              <a:gs pos="0">
                <a:srgbClr val="BBE0E3">
                  <a:tint val="50000"/>
                  <a:satMod val="300000"/>
                </a:srgbClr>
              </a:gs>
              <a:gs pos="35000">
                <a:srgbClr val="BBE0E3">
                  <a:tint val="37000"/>
                  <a:satMod val="300000"/>
                </a:srgbClr>
              </a:gs>
              <a:gs pos="100000">
                <a:srgbClr val="BBE0E3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</a:rPr>
              <a:t>Estadística descriptiva</a:t>
            </a:r>
            <a:r>
              <a:rPr kumimoji="0" lang="es-E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</a:rPr>
              <a:t>. Realiza el estudio sobre la </a:t>
            </a:r>
            <a:r>
              <a:rPr kumimoji="0" lang="es-E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</a:rPr>
              <a:t>población completa</a:t>
            </a:r>
            <a:r>
              <a:rPr kumimoji="0" lang="es-E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</a:rPr>
              <a:t>, observando una característica de la misma y calculando unos parámetros que den información global de toda la población.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575" y="4077072"/>
            <a:ext cx="2486521" cy="253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4884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619672" y="2132856"/>
            <a:ext cx="6034856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ES" b="1" dirty="0" smtClean="0"/>
              <a:t>Estadística inferencial</a:t>
            </a:r>
            <a:r>
              <a:rPr lang="es-ES" dirty="0" smtClean="0"/>
              <a:t>. Realiza el estudio descriptivo sobre un </a:t>
            </a:r>
            <a:r>
              <a:rPr lang="es-ES" b="1" dirty="0" smtClean="0"/>
              <a:t>subconjunto</a:t>
            </a:r>
            <a:r>
              <a:rPr lang="es-ES" dirty="0" smtClean="0"/>
              <a:t> de la población llamado </a:t>
            </a:r>
            <a:r>
              <a:rPr lang="es-ES" b="1" dirty="0" smtClean="0"/>
              <a:t>muestra</a:t>
            </a:r>
            <a:r>
              <a:rPr lang="es-ES" dirty="0" smtClean="0"/>
              <a:t> y, posteriormente, extiende los resultados obtenidos a toda la población.</a:t>
            </a:r>
            <a:endParaRPr lang="es-ES" dirty="0"/>
          </a:p>
        </p:txBody>
      </p:sp>
      <p:pic>
        <p:nvPicPr>
          <p:cNvPr id="3" name="Picture 4" descr="http://www.geocities.ws/racol55/introi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13534" y="4149080"/>
            <a:ext cx="3047132" cy="21749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77009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907704" y="1628800"/>
            <a:ext cx="5760640" cy="156966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POBLACIÓN:</a:t>
            </a:r>
            <a:r>
              <a:rPr kumimoji="0" lang="es-ES_tradnl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es-ES_tradnl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Es el conjunto de elementos, individuos o entes sujetos a estudio y de los cuales queremos obtener un resultado.</a:t>
            </a:r>
            <a:endParaRPr kumimoji="0" lang="es-ES_tradnl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4" name="Picture 2" descr="http://4.bp.blogspot.com/_oD6If6K5B7M/TPYs2qEOVVI/AAAAAAAAAAY/RJFfaHjAF2Q/s320/grupo-personas-chica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39952" y="3284984"/>
            <a:ext cx="2230264" cy="1881786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1691680" y="4653136"/>
            <a:ext cx="2759662" cy="17543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b="1" i="1" dirty="0" smtClean="0"/>
              <a:t>Población finita: cuando el número de elementos que la forman es finito, por ejemplo el número de alumnos de un centro de enseñanza, o grupo clase.</a:t>
            </a:r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4572000" y="5150234"/>
            <a:ext cx="457200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b="1" i="1" dirty="0" smtClean="0"/>
              <a:t>Población infinita: cuando el número de elementos que la forman es infinito, o tan grande que pudiesen considerarse infinitos.. </a:t>
            </a:r>
            <a:endParaRPr lang="es-ES" b="1" i="1" dirty="0"/>
          </a:p>
        </p:txBody>
      </p:sp>
    </p:spTree>
    <p:extLst>
      <p:ext uri="{BB962C8B-B14F-4D97-AF65-F5344CB8AC3E}">
        <p14:creationId xmlns:p14="http://schemas.microsoft.com/office/powerpoint/2010/main" val="1729332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475656" y="1361582"/>
            <a:ext cx="6403032" cy="1938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_tradnl" sz="2400" dirty="0" smtClean="0">
                <a:latin typeface="+mj-lt"/>
              </a:rPr>
              <a:t>Al hacer un estudio de una determinada población, observamos una característica o </a:t>
            </a:r>
          </a:p>
          <a:p>
            <a:pPr algn="ctr"/>
            <a:r>
              <a:rPr lang="es-ES_tradnl" sz="2400" dirty="0" smtClean="0">
                <a:latin typeface="+mj-lt"/>
              </a:rPr>
              <a:t>propiedad de sus elementos o individuos. Cada una de estas características </a:t>
            </a:r>
          </a:p>
          <a:p>
            <a:pPr algn="ctr"/>
            <a:r>
              <a:rPr lang="es-ES_tradnl" sz="2400" dirty="0" smtClean="0">
                <a:latin typeface="+mj-lt"/>
              </a:rPr>
              <a:t>estudiadas se llama </a:t>
            </a:r>
            <a:r>
              <a:rPr lang="es-ES_tradnl" sz="2400" b="1" dirty="0" smtClean="0">
                <a:latin typeface="+mj-lt"/>
              </a:rPr>
              <a:t>variable estadística</a:t>
            </a:r>
            <a:endParaRPr lang="es-ES" sz="2400" dirty="0">
              <a:latin typeface="+mj-lt"/>
            </a:endParaRPr>
          </a:p>
        </p:txBody>
      </p:sp>
      <p:sp>
        <p:nvSpPr>
          <p:cNvPr id="3" name="3 Marcador de contenido"/>
          <p:cNvSpPr txBox="1">
            <a:spLocks/>
          </p:cNvSpPr>
          <p:nvPr/>
        </p:nvSpPr>
        <p:spPr>
          <a:xfrm>
            <a:off x="1475656" y="3573016"/>
            <a:ext cx="1983028" cy="26776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795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644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Brush Script MT" panose="03060802040406070304" pitchFamily="66" charset="0"/>
              <a:buNone/>
            </a:pPr>
            <a:r>
              <a:rPr lang="es-ES_tradnl" smtClean="0">
                <a:latin typeface="+mj-lt"/>
              </a:rPr>
              <a:t>El número de hermanos, la estatura, peso,  edad, profesión  etc.</a:t>
            </a:r>
            <a:endParaRPr lang="es-ES" dirty="0">
              <a:latin typeface="+mj-lt"/>
            </a:endParaRPr>
          </a:p>
        </p:txBody>
      </p:sp>
      <p:pic>
        <p:nvPicPr>
          <p:cNvPr id="4" name="Picture 2" descr="http://t3.gstatic.com/images?q=tbn:t7QHDry_VHVZcM:http://blogs.mediotiempo.com/wp-content/uploads/foto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8511" y="3789040"/>
            <a:ext cx="1357322" cy="2053384"/>
          </a:xfrm>
          <a:prstGeom prst="rect">
            <a:avLst/>
          </a:prstGeom>
          <a:noFill/>
        </p:spPr>
      </p:pic>
      <p:pic>
        <p:nvPicPr>
          <p:cNvPr id="5" name="Picture 4" descr="http://t1.gstatic.com/images?q=tbn:Gz_Rri9CK3rPqM:http://www.radialistas.net/imagenes/fotos/1100055g.gif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35551" y="3691517"/>
            <a:ext cx="2143137" cy="21431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2305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059832" y="1239525"/>
            <a:ext cx="33746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b="1" dirty="0" smtClean="0">
                <a:latin typeface="Agency FB" pitchFamily="34" charset="0"/>
              </a:rPr>
              <a:t>Variable cualitativa</a:t>
            </a:r>
            <a:r>
              <a:rPr lang="es-ES" sz="3600" dirty="0" smtClean="0">
                <a:latin typeface="Agency FB" pitchFamily="34" charset="0"/>
              </a:rPr>
              <a:t>. </a:t>
            </a:r>
            <a:endParaRPr lang="es-MX" sz="3600" dirty="0"/>
          </a:p>
        </p:txBody>
      </p:sp>
      <p:sp>
        <p:nvSpPr>
          <p:cNvPr id="3" name="2 Rectángulo"/>
          <p:cNvSpPr/>
          <p:nvPr/>
        </p:nvSpPr>
        <p:spPr>
          <a:xfrm>
            <a:off x="894725" y="1772816"/>
            <a:ext cx="7704856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buNone/>
            </a:pPr>
            <a:r>
              <a:rPr lang="es-ES" dirty="0" smtClean="0">
                <a:latin typeface="+mj-lt"/>
              </a:rPr>
              <a:t>Es aquella característica que no podemos expresar con números y hay que expresarla con palabras. Por ejemplo, el lugar de residencia, comida favorita, profesión que te gusta…….</a:t>
            </a:r>
          </a:p>
        </p:txBody>
      </p:sp>
      <p:pic>
        <p:nvPicPr>
          <p:cNvPr id="4" name="Picture 10" descr="http://t1.gstatic.com/images?q=tbn:i_qF91axR1oe5M:http://mexicoquerido.com.mx/images/119234503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7120" y="2813264"/>
            <a:ext cx="1389918" cy="1047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6" descr="http://t1.gstatic.com/images?q=tbn:dgKBNOqng_2fbM:http://www.dyrsrettigheter.no/filestore/burritos-web_hi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2921232"/>
            <a:ext cx="1772222" cy="939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http://t2.gstatic.com/images?q=tbn:RuxmqeXFuOZ8ZM:http://es.dreamstime.com/las-profesiones-fijaron-2-thumb9431323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92080" y="2813264"/>
            <a:ext cx="1357322" cy="13573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6 Rectángulo"/>
          <p:cNvSpPr/>
          <p:nvPr/>
        </p:nvSpPr>
        <p:spPr>
          <a:xfrm>
            <a:off x="1223628" y="4581128"/>
            <a:ext cx="3672408" cy="7386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1400" b="1" i="1" dirty="0" smtClean="0"/>
              <a:t>Ordenables: </a:t>
            </a:r>
            <a:r>
              <a:rPr lang="es-ES" sz="1400" b="1" dirty="0" smtClean="0"/>
              <a:t>Aquellas que sugieren una ordenación, por ejemplo la graduación militar, El nivel de estudios, etc.</a:t>
            </a:r>
            <a:endParaRPr lang="es-ES" sz="1400" dirty="0"/>
          </a:p>
        </p:txBody>
      </p:sp>
      <p:sp>
        <p:nvSpPr>
          <p:cNvPr id="8" name="7 Rectángulo"/>
          <p:cNvSpPr/>
          <p:nvPr/>
        </p:nvSpPr>
        <p:spPr>
          <a:xfrm>
            <a:off x="6156176" y="4437112"/>
            <a:ext cx="2269350" cy="160043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1400" b="1" i="1" dirty="0" smtClean="0"/>
              <a:t>No ordenables:</a:t>
            </a:r>
            <a:r>
              <a:rPr lang="es-ES" sz="1400" b="1" dirty="0" smtClean="0"/>
              <a:t> Aquellas que sólo admiten una mera ordenación alfabética, pero no establece orden por su naturaleza, por ejemplo el color de pelo, sexo, estado civil, etc.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528016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contenido"/>
          <p:cNvSpPr txBox="1">
            <a:spLocks/>
          </p:cNvSpPr>
          <p:nvPr/>
        </p:nvSpPr>
        <p:spPr>
          <a:xfrm>
            <a:off x="310081" y="1484784"/>
            <a:ext cx="8805664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795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644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1800" b="1" smtClean="0">
                <a:latin typeface="+mj-lt"/>
              </a:rPr>
              <a:t>Variable cuantitativa</a:t>
            </a:r>
            <a:r>
              <a:rPr lang="es-ES" sz="1800" smtClean="0">
                <a:latin typeface="+mj-lt"/>
              </a:rPr>
              <a:t>. Es cualquier característica que se puede expresar con números. Por ejemplo, el número de hermanos , la estatura, número de alumnos en tu instituto…. Dentro de esta variable podemos distinguir dos tipos:</a:t>
            </a:r>
            <a:endParaRPr lang="es-ES" sz="1800" dirty="0">
              <a:latin typeface="+mj-lt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25615" y="2708920"/>
            <a:ext cx="4392488" cy="7386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ES" sz="1400" b="1" dirty="0" smtClean="0">
                <a:latin typeface="+mj-lt"/>
              </a:rPr>
              <a:t>Variable cuantitativa discreta</a:t>
            </a:r>
            <a:r>
              <a:rPr lang="es-ES" sz="1400" dirty="0" smtClean="0">
                <a:latin typeface="+mj-lt"/>
              </a:rPr>
              <a:t>. Es aquella variable que puede tomar únicamente un número </a:t>
            </a:r>
            <a:r>
              <a:rPr lang="es-ES" sz="1400" b="1" dirty="0" smtClean="0">
                <a:latin typeface="+mj-lt"/>
              </a:rPr>
              <a:t>finito de valores.</a:t>
            </a:r>
            <a:r>
              <a:rPr lang="es-ES" sz="1400" dirty="0" smtClean="0">
                <a:latin typeface="+mj-lt"/>
              </a:rPr>
              <a:t> Por ejemplo, el número de hermanos.</a:t>
            </a:r>
            <a:endParaRPr lang="es-ES" sz="1400" dirty="0">
              <a:latin typeface="+mj-lt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4895528" y="2708920"/>
            <a:ext cx="4248472" cy="73866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ES" sz="1400" b="1" dirty="0" smtClean="0">
                <a:latin typeface="+mj-lt"/>
              </a:rPr>
              <a:t>Variable cuantitativa continua</a:t>
            </a:r>
            <a:r>
              <a:rPr lang="es-ES" sz="1400" dirty="0" smtClean="0">
                <a:latin typeface="+mj-lt"/>
              </a:rPr>
              <a:t>. Es aquella variable que puede tomar </a:t>
            </a:r>
            <a:r>
              <a:rPr lang="es-ES" sz="1400" b="1" dirty="0" smtClean="0">
                <a:latin typeface="+mj-lt"/>
              </a:rPr>
              <a:t>cualquier valor dentro de un intervalo real</a:t>
            </a:r>
            <a:r>
              <a:rPr lang="es-ES" sz="1400" dirty="0" smtClean="0">
                <a:latin typeface="+mj-lt"/>
              </a:rPr>
              <a:t>. Por ejemplo, la estatura.</a:t>
            </a:r>
            <a:endParaRPr lang="es-ES" sz="1400" dirty="0">
              <a:latin typeface="+mj-lt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043608" y="3717032"/>
            <a:ext cx="1214446" cy="7386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400" dirty="0" smtClean="0"/>
              <a:t>TENGO DIEZ HERMANOS</a:t>
            </a:r>
            <a:endParaRPr lang="es-MX" sz="1400" dirty="0"/>
          </a:p>
        </p:txBody>
      </p:sp>
      <p:sp>
        <p:nvSpPr>
          <p:cNvPr id="6" name="5 CuadroTexto"/>
          <p:cNvSpPr txBox="1"/>
          <p:nvPr/>
        </p:nvSpPr>
        <p:spPr>
          <a:xfrm>
            <a:off x="5292080" y="3717032"/>
            <a:ext cx="3143272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600" dirty="0" smtClean="0"/>
              <a:t>ESTATURA ENTRE 1.40m y 1.90m</a:t>
            </a:r>
            <a:endParaRPr lang="es-MX" sz="1600" dirty="0"/>
          </a:p>
        </p:txBody>
      </p:sp>
      <p:pic>
        <p:nvPicPr>
          <p:cNvPr id="7" name="Picture 6" descr="http://t1.gstatic.com/images?q=tbn:m5oZ8-SrjsrpCM:http://educalia.educared.net/edujsp/img/es/intro01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246" y="4725144"/>
            <a:ext cx="4057667" cy="1000132"/>
          </a:xfrm>
          <a:prstGeom prst="rect">
            <a:avLst/>
          </a:prstGeom>
          <a:noFill/>
        </p:spPr>
      </p:pic>
      <p:pic>
        <p:nvPicPr>
          <p:cNvPr id="8" name="Picture 2" descr="http://t2.gstatic.com/images?q=tbn:2YtKpCe4ImyX-M:http://tecnoculto.com/wp-content/uploads/stevensfamily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4463826"/>
            <a:ext cx="2143140" cy="16980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40129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60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animBg="1"/>
      <p:bldP spid="4" grpId="0" animBg="1"/>
      <p:bldP spid="5" grpId="0" animBg="1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incheta">
  <a:themeElements>
    <a:clrScheme name="Chincheta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Chincheta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inche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1492</TotalTime>
  <Words>582</Words>
  <Application>Microsoft Office PowerPoint</Application>
  <PresentationFormat>Presentación en pantalla (4:3)</PresentationFormat>
  <Paragraphs>68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Chincheta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luis antonio</dc:creator>
  <cp:lastModifiedBy>Geraldine</cp:lastModifiedBy>
  <cp:revision>143</cp:revision>
  <dcterms:created xsi:type="dcterms:W3CDTF">2015-01-07T05:30:27Z</dcterms:created>
  <dcterms:modified xsi:type="dcterms:W3CDTF">2016-06-25T16:26:10Z</dcterms:modified>
</cp:coreProperties>
</file>